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91" r:id="rId3"/>
    <p:sldId id="292" r:id="rId4"/>
    <p:sldId id="307" r:id="rId5"/>
    <p:sldId id="293" r:id="rId6"/>
    <p:sldId id="294" r:id="rId7"/>
    <p:sldId id="295" r:id="rId8"/>
    <p:sldId id="296" r:id="rId9"/>
    <p:sldId id="297" r:id="rId10"/>
    <p:sldId id="298" r:id="rId11"/>
    <p:sldId id="299" r:id="rId12"/>
    <p:sldId id="300" r:id="rId13"/>
    <p:sldId id="301" r:id="rId14"/>
    <p:sldId id="302" r:id="rId15"/>
    <p:sldId id="303" r:id="rId16"/>
    <p:sldId id="304" r:id="rId17"/>
    <p:sldId id="305" r:id="rId18"/>
    <p:sldId id="289" r:id="rId19"/>
    <p:sldId id="288" r:id="rId20"/>
    <p:sldId id="287" r:id="rId21"/>
    <p:sldId id="290" r:id="rId22"/>
    <p:sldId id="306"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0" autoAdjust="0"/>
    <p:restoredTop sz="94660"/>
  </p:normalViewPr>
  <p:slideViewPr>
    <p:cSldViewPr>
      <p:cViewPr varScale="1">
        <p:scale>
          <a:sx n="109" d="100"/>
          <a:sy n="109" d="100"/>
        </p:scale>
        <p:origin x="1686"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3DA894D-5D2D-4443-B95F-49526F1E3E39}"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2695513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94D-5D2D-4443-B95F-49526F1E3E39}"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3151312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94D-5D2D-4443-B95F-49526F1E3E39}"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1420363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DA894D-5D2D-4443-B95F-49526F1E3E39}"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3666484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3DA894D-5D2D-4443-B95F-49526F1E3E39}" type="datetimeFigureOut">
              <a:rPr lang="en-US" smtClean="0"/>
              <a:t>9/12/2017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2195392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3DA894D-5D2D-4443-B95F-49526F1E3E39}"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162727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3DA894D-5D2D-4443-B95F-49526F1E3E39}" type="datetimeFigureOut">
              <a:rPr lang="en-US" smtClean="0"/>
              <a:t>9/12/2017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162890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DA894D-5D2D-4443-B95F-49526F1E3E39}" type="datetimeFigureOut">
              <a:rPr lang="en-US" smtClean="0"/>
              <a:t>9/12/2017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926302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DA894D-5D2D-4443-B95F-49526F1E3E39}" type="datetimeFigureOut">
              <a:rPr lang="en-US" smtClean="0"/>
              <a:t>9/12/2017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274245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894D-5D2D-4443-B95F-49526F1E3E39}"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2477312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DA894D-5D2D-4443-B95F-49526F1E3E39}" type="datetimeFigureOut">
              <a:rPr lang="en-US" smtClean="0"/>
              <a:t>9/12/2017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7C14B-518D-4B54-AA65-1762B64ED835}" type="slidenum">
              <a:rPr lang="en-US" smtClean="0"/>
              <a:t>‹#›</a:t>
            </a:fld>
            <a:endParaRPr lang="en-US"/>
          </a:p>
        </p:txBody>
      </p:sp>
    </p:spTree>
    <p:extLst>
      <p:ext uri="{BB962C8B-B14F-4D97-AF65-F5344CB8AC3E}">
        <p14:creationId xmlns:p14="http://schemas.microsoft.com/office/powerpoint/2010/main" val="36255131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A894D-5D2D-4443-B95F-49526F1E3E39}" type="datetimeFigureOut">
              <a:rPr lang="en-US" smtClean="0"/>
              <a:t>9/12/2017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7C14B-518D-4B54-AA65-1762B64ED835}" type="slidenum">
              <a:rPr lang="en-US" smtClean="0"/>
              <a:t>‹#›</a:t>
            </a:fld>
            <a:endParaRPr lang="en-US"/>
          </a:p>
        </p:txBody>
      </p:sp>
    </p:spTree>
    <p:extLst>
      <p:ext uri="{BB962C8B-B14F-4D97-AF65-F5344CB8AC3E}">
        <p14:creationId xmlns:p14="http://schemas.microsoft.com/office/powerpoint/2010/main" val="3144787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hite-album.s3.amazonaws.com/files/bonnier-dif-bp_restricted_download_files-arkitektur_difno_132014.pdf" TargetMode="External"/><Relationship Id="rId2" Type="http://schemas.openxmlformats.org/officeDocument/2006/relationships/hyperlink" Target="http://www.falkevik.cc/ny/bilder/pdf/architecture.pdf" TargetMode="External"/><Relationship Id="rId1" Type="http://schemas.openxmlformats.org/officeDocument/2006/relationships/slideLayout" Target="../slideLayouts/slideLayout2.xml"/><Relationship Id="rId4" Type="http://schemas.openxmlformats.org/officeDocument/2006/relationships/hyperlink" Target="http://www.skrablikk.com/single-post/2015/07/28/Arkitektur"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21" y="116632"/>
            <a:ext cx="8868477" cy="6651358"/>
          </a:xfrm>
          <a:prstGeom prst="rect">
            <a:avLst/>
          </a:prstGeom>
        </p:spPr>
      </p:pic>
      <p:sp>
        <p:nvSpPr>
          <p:cNvPr id="2" name="Title 1"/>
          <p:cNvSpPr>
            <a:spLocks noGrp="1"/>
          </p:cNvSpPr>
          <p:nvPr>
            <p:ph type="title"/>
          </p:nvPr>
        </p:nvSpPr>
        <p:spPr/>
        <p:txBody>
          <a:bodyPr/>
          <a:lstStyle/>
          <a:p>
            <a:r>
              <a:rPr lang="nb-NO" dirty="0" smtClean="0"/>
              <a:t>Arkitektur</a:t>
            </a:r>
            <a:endParaRPr lang="en-US" dirty="0"/>
          </a:p>
        </p:txBody>
      </p:sp>
      <p:sp>
        <p:nvSpPr>
          <p:cNvPr id="3" name="Content Placeholder 2"/>
          <p:cNvSpPr>
            <a:spLocks noGrp="1"/>
          </p:cNvSpPr>
          <p:nvPr>
            <p:ph idx="1"/>
          </p:nvPr>
        </p:nvSpPr>
        <p:spPr/>
        <p:txBody>
          <a:bodyPr/>
          <a:lstStyle/>
          <a:p>
            <a:endParaRPr lang="nb-NO" dirty="0"/>
          </a:p>
          <a:p>
            <a:endParaRPr lang="en-US" sz="1400" dirty="0" smtClean="0"/>
          </a:p>
          <a:p>
            <a:pPr marL="0" indent="0">
              <a:buNone/>
            </a:pPr>
            <a:endParaRPr lang="en-US" dirty="0"/>
          </a:p>
        </p:txBody>
      </p:sp>
      <p:pic>
        <p:nvPicPr>
          <p:cNvPr id="1026" name="Picture 2" descr="C:\Users\Svein\Dropbox\AskimFotoklubb\Logo 2017\askimfotoklubb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5628400"/>
            <a:ext cx="2154807" cy="12295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83968" y="6135616"/>
            <a:ext cx="1520609" cy="369332"/>
          </a:xfrm>
          <a:prstGeom prst="rect">
            <a:avLst/>
          </a:prstGeom>
          <a:noFill/>
        </p:spPr>
        <p:txBody>
          <a:bodyPr wrap="none" rtlCol="0">
            <a:spAutoFit/>
          </a:bodyPr>
          <a:lstStyle/>
          <a:p>
            <a:r>
              <a:rPr lang="nb-NO" dirty="0" smtClean="0">
                <a:solidFill>
                  <a:schemeClr val="accent6">
                    <a:lumMod val="75000"/>
                  </a:schemeClr>
                </a:solidFill>
                <a:latin typeface="Broadway" panose="04040905080B02020502" pitchFamily="82" charset="0"/>
              </a:rPr>
              <a:t>Foto: Svein</a:t>
            </a:r>
            <a:endParaRPr lang="nb-NO" dirty="0">
              <a:solidFill>
                <a:schemeClr val="accent6">
                  <a:lumMod val="75000"/>
                </a:schemeClr>
              </a:solidFill>
              <a:latin typeface="Broadway" panose="04040905080B02020502" pitchFamily="82" charset="0"/>
            </a:endParaRPr>
          </a:p>
        </p:txBody>
      </p:sp>
    </p:spTree>
    <p:extLst>
      <p:ext uri="{BB962C8B-B14F-4D97-AF65-F5344CB8AC3E}">
        <p14:creationId xmlns:p14="http://schemas.microsoft.com/office/powerpoint/2010/main" val="2135483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Teknikk, Blender og lukkertid</a:t>
            </a:r>
            <a:endParaRPr lang="nb-NO" dirty="0"/>
          </a:p>
        </p:txBody>
      </p:sp>
      <p:sp>
        <p:nvSpPr>
          <p:cNvPr id="7" name="TextBox 6"/>
          <p:cNvSpPr txBox="1"/>
          <p:nvPr/>
        </p:nvSpPr>
        <p:spPr>
          <a:xfrm>
            <a:off x="6697262" y="6309317"/>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1043608" y="1429098"/>
            <a:ext cx="4869349" cy="1200329"/>
          </a:xfrm>
          <a:prstGeom prst="rect">
            <a:avLst/>
          </a:prstGeom>
          <a:noFill/>
        </p:spPr>
        <p:txBody>
          <a:bodyPr wrap="square" rtlCol="0">
            <a:spAutoFit/>
          </a:bodyPr>
          <a:lstStyle/>
          <a:p>
            <a:r>
              <a:rPr lang="nb-NO" dirty="0" smtClean="0"/>
              <a:t>Stor blender gir uskarp bakgrunn.</a:t>
            </a:r>
          </a:p>
          <a:p>
            <a:endParaRPr lang="nb-NO" dirty="0"/>
          </a:p>
          <a:p>
            <a:endParaRPr lang="nb-NO" dirty="0"/>
          </a:p>
          <a:p>
            <a:endParaRPr lang="nb-NO" dirty="0"/>
          </a:p>
        </p:txBody>
      </p:sp>
      <p:sp>
        <p:nvSpPr>
          <p:cNvPr id="6" name="Rectangle 5"/>
          <p:cNvSpPr/>
          <p:nvPr/>
        </p:nvSpPr>
        <p:spPr>
          <a:xfrm>
            <a:off x="6705120" y="2492896"/>
            <a:ext cx="1872208" cy="2031325"/>
          </a:xfrm>
          <a:prstGeom prst="rect">
            <a:avLst/>
          </a:prstGeom>
        </p:spPr>
        <p:txBody>
          <a:bodyPr wrap="square">
            <a:spAutoFit/>
          </a:bodyPr>
          <a:lstStyle/>
          <a:p>
            <a:r>
              <a:rPr lang="nb-NO" dirty="0" smtClean="0"/>
              <a:t>Lukkertiden kan bli for kort for det kamera klarer, 1/4000 eller 1/8000 sekund.</a:t>
            </a:r>
          </a:p>
          <a:p>
            <a:r>
              <a:rPr lang="nb-NO" dirty="0" smtClean="0"/>
              <a:t>Skru ned ISO eller bruk et gråfilter.</a:t>
            </a:r>
            <a:endParaRPr lang="nb-N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74" y="1981602"/>
            <a:ext cx="5822418" cy="4876397"/>
          </a:xfrm>
          <a:prstGeom prst="rect">
            <a:avLst/>
          </a:prstGeom>
        </p:spPr>
      </p:pic>
    </p:spTree>
    <p:extLst>
      <p:ext uri="{BB962C8B-B14F-4D97-AF65-F5344CB8AC3E}">
        <p14:creationId xmlns:p14="http://schemas.microsoft.com/office/powerpoint/2010/main" val="3166925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Teknikk, Brennvidde og valg av lys</a:t>
            </a:r>
            <a:endParaRPr lang="nb-NO" dirty="0"/>
          </a:p>
        </p:txBody>
      </p:sp>
      <p:sp>
        <p:nvSpPr>
          <p:cNvPr id="7" name="TextBox 6"/>
          <p:cNvSpPr txBox="1"/>
          <p:nvPr/>
        </p:nvSpPr>
        <p:spPr>
          <a:xfrm>
            <a:off x="6673517" y="6372248"/>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1043608" y="1429098"/>
            <a:ext cx="4869349" cy="1477328"/>
          </a:xfrm>
          <a:prstGeom prst="rect">
            <a:avLst/>
          </a:prstGeom>
          <a:noFill/>
        </p:spPr>
        <p:txBody>
          <a:bodyPr wrap="square" rtlCol="0">
            <a:spAutoFit/>
          </a:bodyPr>
          <a:lstStyle/>
          <a:p>
            <a:r>
              <a:rPr lang="nb-NO" dirty="0" smtClean="0"/>
              <a:t>Vidvinkel linse gir mulighet til å få mye med, lavt standpunkt gir dette bildet sitt uttrykk.</a:t>
            </a:r>
          </a:p>
          <a:p>
            <a:endParaRPr lang="nb-NO" dirty="0"/>
          </a:p>
          <a:p>
            <a:endParaRPr lang="nb-NO" dirty="0"/>
          </a:p>
          <a:p>
            <a:endParaRPr lang="nb-NO" dirty="0"/>
          </a:p>
        </p:txBody>
      </p:sp>
      <p:sp>
        <p:nvSpPr>
          <p:cNvPr id="6" name="Rectangle 5"/>
          <p:cNvSpPr/>
          <p:nvPr/>
        </p:nvSpPr>
        <p:spPr>
          <a:xfrm>
            <a:off x="6372200" y="2492896"/>
            <a:ext cx="2205128" cy="923330"/>
          </a:xfrm>
          <a:prstGeom prst="rect">
            <a:avLst/>
          </a:prstGeom>
        </p:spPr>
        <p:txBody>
          <a:bodyPr wrap="square">
            <a:spAutoFit/>
          </a:bodyPr>
          <a:lstStyle/>
          <a:p>
            <a:r>
              <a:rPr lang="nb-NO" dirty="0" smtClean="0"/>
              <a:t>Her brukt motlys og kontrasten er øket i etterbehandlingen.</a:t>
            </a:r>
            <a:endParaRPr lang="nb-NO"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306862"/>
            <a:ext cx="5912957" cy="4434718"/>
          </a:xfrm>
          <a:prstGeom prst="rect">
            <a:avLst/>
          </a:prstGeom>
        </p:spPr>
      </p:pic>
    </p:spTree>
    <p:extLst>
      <p:ext uri="{BB962C8B-B14F-4D97-AF65-F5344CB8AC3E}">
        <p14:creationId xmlns:p14="http://schemas.microsoft.com/office/powerpoint/2010/main" val="37208454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Teknikk, Brennvidde.</a:t>
            </a:r>
            <a:endParaRPr lang="nb-NO" dirty="0"/>
          </a:p>
        </p:txBody>
      </p:sp>
      <p:sp>
        <p:nvSpPr>
          <p:cNvPr id="7" name="TextBox 6"/>
          <p:cNvSpPr txBox="1"/>
          <p:nvPr/>
        </p:nvSpPr>
        <p:spPr>
          <a:xfrm>
            <a:off x="6588224" y="6378708"/>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1043608" y="1429098"/>
            <a:ext cx="4869349" cy="1477328"/>
          </a:xfrm>
          <a:prstGeom prst="rect">
            <a:avLst/>
          </a:prstGeom>
          <a:noFill/>
        </p:spPr>
        <p:txBody>
          <a:bodyPr wrap="square" rtlCol="0">
            <a:spAutoFit/>
          </a:bodyPr>
          <a:lstStyle/>
          <a:p>
            <a:r>
              <a:rPr lang="nb-NO" dirty="0" smtClean="0"/>
              <a:t>Telelinse er her brukt for å dra elementene tett sammen.</a:t>
            </a:r>
          </a:p>
          <a:p>
            <a:endParaRPr lang="nb-NO" dirty="0"/>
          </a:p>
          <a:p>
            <a:endParaRPr lang="nb-NO" dirty="0"/>
          </a:p>
          <a:p>
            <a:endParaRPr lang="nb-N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599" y="2068480"/>
            <a:ext cx="6207452" cy="4646278"/>
          </a:xfrm>
          <a:prstGeom prst="rect">
            <a:avLst/>
          </a:prstGeom>
        </p:spPr>
      </p:pic>
    </p:spTree>
    <p:extLst>
      <p:ext uri="{BB962C8B-B14F-4D97-AF65-F5344CB8AC3E}">
        <p14:creationId xmlns:p14="http://schemas.microsoft.com/office/powerpoint/2010/main" val="435906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Teknikk, Brennvidde.</a:t>
            </a:r>
            <a:endParaRPr lang="nb-NO" dirty="0"/>
          </a:p>
        </p:txBody>
      </p:sp>
      <p:sp>
        <p:nvSpPr>
          <p:cNvPr id="7" name="TextBox 6"/>
          <p:cNvSpPr txBox="1"/>
          <p:nvPr/>
        </p:nvSpPr>
        <p:spPr>
          <a:xfrm>
            <a:off x="4788024" y="6226195"/>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5148065" y="1675465"/>
            <a:ext cx="3096344" cy="3139321"/>
          </a:xfrm>
          <a:prstGeom prst="rect">
            <a:avLst/>
          </a:prstGeom>
          <a:noFill/>
        </p:spPr>
        <p:txBody>
          <a:bodyPr wrap="square" rtlCol="0">
            <a:spAutoFit/>
          </a:bodyPr>
          <a:lstStyle/>
          <a:p>
            <a:r>
              <a:rPr lang="nb-NO" dirty="0" smtClean="0"/>
              <a:t>Telelinse er her brukt for å dra elementene tett sammen.</a:t>
            </a:r>
          </a:p>
          <a:p>
            <a:endParaRPr lang="nb-NO" dirty="0"/>
          </a:p>
          <a:p>
            <a:r>
              <a:rPr lang="nb-NO" dirty="0" smtClean="0"/>
              <a:t>Let etter muligheten til å lage uvanlige bilder av vanlige motiv.</a:t>
            </a:r>
          </a:p>
          <a:p>
            <a:endParaRPr lang="nb-NO" dirty="0"/>
          </a:p>
          <a:p>
            <a:endParaRPr lang="nb-NO" dirty="0" smtClean="0"/>
          </a:p>
          <a:p>
            <a:endParaRPr lang="nb-NO" dirty="0"/>
          </a:p>
          <a:p>
            <a:endParaRPr lang="nb-NO" dirty="0"/>
          </a:p>
          <a:p>
            <a:endParaRPr lang="nb-NO"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1438335"/>
            <a:ext cx="3424375" cy="5157192"/>
          </a:xfrm>
          <a:prstGeom prst="rect">
            <a:avLst/>
          </a:prstGeom>
        </p:spPr>
      </p:pic>
    </p:spTree>
    <p:extLst>
      <p:ext uri="{BB962C8B-B14F-4D97-AF65-F5344CB8AC3E}">
        <p14:creationId xmlns:p14="http://schemas.microsoft.com/office/powerpoint/2010/main" val="15443991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Teknikk, Lys og skygge</a:t>
            </a:r>
            <a:endParaRPr lang="nb-NO" dirty="0"/>
          </a:p>
        </p:txBody>
      </p:sp>
      <p:sp>
        <p:nvSpPr>
          <p:cNvPr id="7" name="TextBox 6"/>
          <p:cNvSpPr txBox="1"/>
          <p:nvPr/>
        </p:nvSpPr>
        <p:spPr>
          <a:xfrm>
            <a:off x="6412664" y="6041529"/>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6024845" y="2636912"/>
            <a:ext cx="3096344" cy="1477328"/>
          </a:xfrm>
          <a:prstGeom prst="rect">
            <a:avLst/>
          </a:prstGeom>
          <a:noFill/>
        </p:spPr>
        <p:txBody>
          <a:bodyPr wrap="square" rtlCol="0">
            <a:spAutoFit/>
          </a:bodyPr>
          <a:lstStyle/>
          <a:p>
            <a:endParaRPr lang="nb-NO" dirty="0"/>
          </a:p>
          <a:p>
            <a:endParaRPr lang="nb-NO" dirty="0" smtClean="0"/>
          </a:p>
          <a:p>
            <a:endParaRPr lang="nb-NO" dirty="0"/>
          </a:p>
          <a:p>
            <a:endParaRPr lang="nb-NO" dirty="0"/>
          </a:p>
          <a:p>
            <a:endParaRPr lang="nb-N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685717"/>
            <a:ext cx="6089136" cy="4725144"/>
          </a:xfrm>
          <a:prstGeom prst="rect">
            <a:avLst/>
          </a:prstGeom>
        </p:spPr>
      </p:pic>
    </p:spTree>
    <p:extLst>
      <p:ext uri="{BB962C8B-B14F-4D97-AF65-F5344CB8AC3E}">
        <p14:creationId xmlns:p14="http://schemas.microsoft.com/office/powerpoint/2010/main" val="740245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Vær og stemning</a:t>
            </a:r>
            <a:endParaRPr lang="nb-NO" dirty="0"/>
          </a:p>
        </p:txBody>
      </p:sp>
      <p:sp>
        <p:nvSpPr>
          <p:cNvPr id="7" name="TextBox 6"/>
          <p:cNvSpPr txBox="1"/>
          <p:nvPr/>
        </p:nvSpPr>
        <p:spPr>
          <a:xfrm>
            <a:off x="4788024" y="6226195"/>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6024845" y="2636912"/>
            <a:ext cx="3096344" cy="1477328"/>
          </a:xfrm>
          <a:prstGeom prst="rect">
            <a:avLst/>
          </a:prstGeom>
          <a:noFill/>
        </p:spPr>
        <p:txBody>
          <a:bodyPr wrap="square" rtlCol="0">
            <a:spAutoFit/>
          </a:bodyPr>
          <a:lstStyle/>
          <a:p>
            <a:endParaRPr lang="nb-NO" dirty="0"/>
          </a:p>
          <a:p>
            <a:endParaRPr lang="nb-NO" dirty="0" smtClean="0"/>
          </a:p>
          <a:p>
            <a:endParaRPr lang="nb-NO" dirty="0"/>
          </a:p>
          <a:p>
            <a:endParaRPr lang="nb-NO" dirty="0"/>
          </a:p>
          <a:p>
            <a:endParaRPr lang="nb-NO"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330323"/>
            <a:ext cx="7020272" cy="5265204"/>
          </a:xfrm>
          <a:prstGeom prst="rect">
            <a:avLst/>
          </a:prstGeom>
        </p:spPr>
      </p:pic>
      <p:sp>
        <p:nvSpPr>
          <p:cNvPr id="8" name="TextBox 7"/>
          <p:cNvSpPr txBox="1"/>
          <p:nvPr/>
        </p:nvSpPr>
        <p:spPr>
          <a:xfrm>
            <a:off x="7199784" y="6309320"/>
            <a:ext cx="1216423" cy="369332"/>
          </a:xfrm>
          <a:prstGeom prst="rect">
            <a:avLst/>
          </a:prstGeom>
          <a:noFill/>
        </p:spPr>
        <p:txBody>
          <a:bodyPr wrap="none" rtlCol="0">
            <a:spAutoFit/>
          </a:bodyPr>
          <a:lstStyle/>
          <a:p>
            <a:r>
              <a:rPr lang="nb-NO" dirty="0" smtClean="0"/>
              <a:t>Foto: Svein</a:t>
            </a:r>
            <a:endParaRPr lang="nb-NO" dirty="0"/>
          </a:p>
        </p:txBody>
      </p:sp>
    </p:spTree>
    <p:extLst>
      <p:ext uri="{BB962C8B-B14F-4D97-AF65-F5344CB8AC3E}">
        <p14:creationId xmlns:p14="http://schemas.microsoft.com/office/powerpoint/2010/main" val="706325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Vær og stemning</a:t>
            </a:r>
            <a:endParaRPr lang="nb-NO" dirty="0"/>
          </a:p>
        </p:txBody>
      </p:sp>
      <p:sp>
        <p:nvSpPr>
          <p:cNvPr id="4" name="TextBox 3"/>
          <p:cNvSpPr txBox="1"/>
          <p:nvPr/>
        </p:nvSpPr>
        <p:spPr>
          <a:xfrm>
            <a:off x="6024845" y="2636912"/>
            <a:ext cx="3096344" cy="1477328"/>
          </a:xfrm>
          <a:prstGeom prst="rect">
            <a:avLst/>
          </a:prstGeom>
          <a:noFill/>
        </p:spPr>
        <p:txBody>
          <a:bodyPr wrap="square" rtlCol="0">
            <a:spAutoFit/>
          </a:bodyPr>
          <a:lstStyle/>
          <a:p>
            <a:endParaRPr lang="nb-NO" dirty="0"/>
          </a:p>
          <a:p>
            <a:endParaRPr lang="nb-NO" dirty="0" smtClean="0"/>
          </a:p>
          <a:p>
            <a:endParaRPr lang="nb-NO" dirty="0"/>
          </a:p>
          <a:p>
            <a:endParaRPr lang="nb-NO" dirty="0"/>
          </a:p>
          <a:p>
            <a:endParaRPr lang="nb-NO" dirty="0"/>
          </a:p>
        </p:txBody>
      </p:sp>
      <p:sp>
        <p:nvSpPr>
          <p:cNvPr id="8" name="TextBox 7"/>
          <p:cNvSpPr txBox="1"/>
          <p:nvPr/>
        </p:nvSpPr>
        <p:spPr>
          <a:xfrm>
            <a:off x="7380312" y="5856863"/>
            <a:ext cx="1216423" cy="369332"/>
          </a:xfrm>
          <a:prstGeom prst="rect">
            <a:avLst/>
          </a:prstGeom>
          <a:noFill/>
        </p:spPr>
        <p:txBody>
          <a:bodyPr wrap="none" rtlCol="0">
            <a:spAutoFit/>
          </a:bodyPr>
          <a:lstStyle/>
          <a:p>
            <a:r>
              <a:rPr lang="nb-NO" dirty="0" smtClean="0"/>
              <a:t>Foto: Svein</a:t>
            </a:r>
            <a:endParaRPr lang="nb-N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506209"/>
            <a:ext cx="6948858" cy="4631414"/>
          </a:xfrm>
          <a:prstGeom prst="rect">
            <a:avLst/>
          </a:prstGeom>
        </p:spPr>
      </p:pic>
    </p:spTree>
    <p:extLst>
      <p:ext uri="{BB962C8B-B14F-4D97-AF65-F5344CB8AC3E}">
        <p14:creationId xmlns:p14="http://schemas.microsoft.com/office/powerpoint/2010/main" val="1681531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Tid..</a:t>
            </a:r>
            <a:endParaRPr lang="nb-NO" dirty="0"/>
          </a:p>
        </p:txBody>
      </p:sp>
      <p:sp>
        <p:nvSpPr>
          <p:cNvPr id="4" name="TextBox 3"/>
          <p:cNvSpPr txBox="1"/>
          <p:nvPr/>
        </p:nvSpPr>
        <p:spPr>
          <a:xfrm>
            <a:off x="6024845" y="2636912"/>
            <a:ext cx="3096344" cy="1477328"/>
          </a:xfrm>
          <a:prstGeom prst="rect">
            <a:avLst/>
          </a:prstGeom>
          <a:noFill/>
        </p:spPr>
        <p:txBody>
          <a:bodyPr wrap="square" rtlCol="0">
            <a:spAutoFit/>
          </a:bodyPr>
          <a:lstStyle/>
          <a:p>
            <a:endParaRPr lang="nb-NO" dirty="0"/>
          </a:p>
          <a:p>
            <a:endParaRPr lang="nb-NO" dirty="0" smtClean="0"/>
          </a:p>
          <a:p>
            <a:endParaRPr lang="nb-NO" dirty="0"/>
          </a:p>
          <a:p>
            <a:endParaRPr lang="nb-NO" dirty="0"/>
          </a:p>
          <a:p>
            <a:endParaRPr lang="nb-NO" dirty="0"/>
          </a:p>
        </p:txBody>
      </p:sp>
      <p:sp>
        <p:nvSpPr>
          <p:cNvPr id="8" name="TextBox 7"/>
          <p:cNvSpPr txBox="1"/>
          <p:nvPr/>
        </p:nvSpPr>
        <p:spPr>
          <a:xfrm>
            <a:off x="6804248" y="6141867"/>
            <a:ext cx="1216423" cy="369332"/>
          </a:xfrm>
          <a:prstGeom prst="rect">
            <a:avLst/>
          </a:prstGeom>
          <a:noFill/>
        </p:spPr>
        <p:txBody>
          <a:bodyPr wrap="none" rtlCol="0">
            <a:spAutoFit/>
          </a:bodyPr>
          <a:lstStyle/>
          <a:p>
            <a:r>
              <a:rPr lang="nb-NO" dirty="0" smtClean="0"/>
              <a:t>Foto: Svein</a:t>
            </a:r>
            <a:endParaRPr lang="nb-NO"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1988840"/>
            <a:ext cx="6426283" cy="4491972"/>
          </a:xfrm>
          <a:prstGeom prst="rect">
            <a:avLst/>
          </a:prstGeom>
        </p:spPr>
      </p:pic>
    </p:spTree>
    <p:extLst>
      <p:ext uri="{BB962C8B-B14F-4D97-AF65-F5344CB8AC3E}">
        <p14:creationId xmlns:p14="http://schemas.microsoft.com/office/powerpoint/2010/main" val="2246823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Tips fra digital-foto.no</a:t>
            </a:r>
            <a:endParaRPr lang="en-US" dirty="0"/>
          </a:p>
        </p:txBody>
      </p:sp>
      <p:sp>
        <p:nvSpPr>
          <p:cNvPr id="5" name="Rectangle 4"/>
          <p:cNvSpPr/>
          <p:nvPr/>
        </p:nvSpPr>
        <p:spPr>
          <a:xfrm>
            <a:off x="539552" y="1128226"/>
            <a:ext cx="7632848" cy="1477328"/>
          </a:xfrm>
          <a:prstGeom prst="rect">
            <a:avLst/>
          </a:prstGeom>
        </p:spPr>
        <p:txBody>
          <a:bodyPr wrap="square">
            <a:spAutoFit/>
          </a:bodyPr>
          <a:lstStyle/>
          <a:p>
            <a:endParaRPr lang="nb-NO" dirty="0"/>
          </a:p>
          <a:p>
            <a:endParaRPr lang="nb-NO" dirty="0" smtClean="0"/>
          </a:p>
          <a:p>
            <a:endParaRPr lang="nb-NO" dirty="0" smtClean="0"/>
          </a:p>
          <a:p>
            <a:endParaRPr lang="nb-NO" dirty="0"/>
          </a:p>
          <a:p>
            <a:endParaRPr lang="en-US" dirty="0"/>
          </a:p>
        </p:txBody>
      </p:sp>
      <p:pic>
        <p:nvPicPr>
          <p:cNvPr id="4" name="Picture 3"/>
          <p:cNvPicPr>
            <a:picLocks noChangeAspect="1"/>
          </p:cNvPicPr>
          <p:nvPr/>
        </p:nvPicPr>
        <p:blipFill>
          <a:blip r:embed="rId2"/>
          <a:stretch>
            <a:fillRect/>
          </a:stretch>
        </p:blipFill>
        <p:spPr>
          <a:xfrm>
            <a:off x="-100524" y="1988840"/>
            <a:ext cx="9224045" cy="4750421"/>
          </a:xfrm>
          <a:prstGeom prst="rect">
            <a:avLst/>
          </a:prstGeom>
        </p:spPr>
      </p:pic>
    </p:spTree>
    <p:extLst>
      <p:ext uri="{BB962C8B-B14F-4D97-AF65-F5344CB8AC3E}">
        <p14:creationId xmlns:p14="http://schemas.microsoft.com/office/powerpoint/2010/main" val="2302799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1764" y="2852936"/>
            <a:ext cx="8820472" cy="3839588"/>
          </a:xfrm>
          <a:prstGeom prst="rect">
            <a:avLst/>
          </a:prstGeom>
        </p:spPr>
      </p:pic>
      <p:sp>
        <p:nvSpPr>
          <p:cNvPr id="2" name="Title 1"/>
          <p:cNvSpPr>
            <a:spLocks noGrp="1"/>
          </p:cNvSpPr>
          <p:nvPr>
            <p:ph type="title"/>
          </p:nvPr>
        </p:nvSpPr>
        <p:spPr/>
        <p:txBody>
          <a:bodyPr/>
          <a:lstStyle/>
          <a:p>
            <a:r>
              <a:rPr lang="en-US" dirty="0" err="1" smtClean="0"/>
              <a:t>Valg</a:t>
            </a:r>
            <a:r>
              <a:rPr lang="en-US" dirty="0" smtClean="0"/>
              <a:t> </a:t>
            </a:r>
            <a:r>
              <a:rPr lang="en-US" dirty="0" err="1" smtClean="0"/>
              <a:t>av</a:t>
            </a:r>
            <a:r>
              <a:rPr lang="en-US" dirty="0" smtClean="0"/>
              <a:t> </a:t>
            </a:r>
            <a:r>
              <a:rPr lang="en-US" dirty="0" err="1" smtClean="0"/>
              <a:t>vinkel</a:t>
            </a:r>
            <a:endParaRPr lang="en-US" dirty="0"/>
          </a:p>
        </p:txBody>
      </p:sp>
      <p:sp>
        <p:nvSpPr>
          <p:cNvPr id="5" name="Rectangle 4"/>
          <p:cNvSpPr/>
          <p:nvPr/>
        </p:nvSpPr>
        <p:spPr>
          <a:xfrm>
            <a:off x="539552" y="1128226"/>
            <a:ext cx="7632848" cy="1200329"/>
          </a:xfrm>
          <a:prstGeom prst="rect">
            <a:avLst/>
          </a:prstGeom>
        </p:spPr>
        <p:txBody>
          <a:bodyPr wrap="square">
            <a:spAutoFit/>
          </a:bodyPr>
          <a:lstStyle/>
          <a:p>
            <a:endParaRPr lang="nb-NO" dirty="0"/>
          </a:p>
          <a:p>
            <a:endParaRPr lang="nb-NO" dirty="0" smtClean="0"/>
          </a:p>
          <a:p>
            <a:endParaRPr lang="nb-NO" dirty="0"/>
          </a:p>
          <a:p>
            <a:endParaRPr lang="en-US" dirty="0"/>
          </a:p>
        </p:txBody>
      </p:sp>
    </p:spTree>
    <p:extLst>
      <p:ext uri="{BB962C8B-B14F-4D97-AF65-F5344CB8AC3E}">
        <p14:creationId xmlns:p14="http://schemas.microsoft.com/office/powerpoint/2010/main" val="3742519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Arkitektur</a:t>
            </a:r>
            <a:endParaRPr lang="nb-NO" dirty="0"/>
          </a:p>
        </p:txBody>
      </p:sp>
      <p:sp>
        <p:nvSpPr>
          <p:cNvPr id="3" name="Content Placeholder 2"/>
          <p:cNvSpPr>
            <a:spLocks noGrp="1"/>
          </p:cNvSpPr>
          <p:nvPr>
            <p:ph idx="1"/>
          </p:nvPr>
        </p:nvSpPr>
        <p:spPr/>
        <p:txBody>
          <a:bodyPr/>
          <a:lstStyle/>
          <a:p>
            <a:r>
              <a:rPr lang="nb-NO" dirty="0" smtClean="0"/>
              <a:t>I motsetning til bilder av mennesker/dyr og landskap som er dynamiske i sin form, er arkitektur statisk og krever en annen tilnærming.</a:t>
            </a:r>
          </a:p>
          <a:p>
            <a:endParaRPr lang="nb-NO" dirty="0"/>
          </a:p>
          <a:p>
            <a:r>
              <a:rPr lang="nb-NO" dirty="0" smtClean="0"/>
              <a:t>De neste sidene vil belyse noe av teknikkene for å løfte arkitektur bilder fra det ordinære til det ekstraordinære.</a:t>
            </a:r>
            <a:endParaRPr lang="nb-NO" dirty="0"/>
          </a:p>
        </p:txBody>
      </p:sp>
    </p:spTree>
    <p:extLst>
      <p:ext uri="{BB962C8B-B14F-4D97-AF65-F5344CB8AC3E}">
        <p14:creationId xmlns:p14="http://schemas.microsoft.com/office/powerpoint/2010/main" val="5732756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44" y="-38288"/>
            <a:ext cx="5591472" cy="1143000"/>
          </a:xfrm>
        </p:spPr>
        <p:txBody>
          <a:bodyPr/>
          <a:lstStyle/>
          <a:p>
            <a:r>
              <a:rPr lang="nb-NO" dirty="0" smtClean="0"/>
              <a:t>Vinkel, korrigering</a:t>
            </a:r>
            <a:endParaRPr lang="en-US" dirty="0"/>
          </a:p>
        </p:txBody>
      </p:sp>
      <p:sp>
        <p:nvSpPr>
          <p:cNvPr id="5" name="Rectangle 4"/>
          <p:cNvSpPr/>
          <p:nvPr/>
        </p:nvSpPr>
        <p:spPr>
          <a:xfrm>
            <a:off x="5652120" y="908720"/>
            <a:ext cx="2592288" cy="3416320"/>
          </a:xfrm>
          <a:prstGeom prst="rect">
            <a:avLst/>
          </a:prstGeom>
        </p:spPr>
        <p:txBody>
          <a:bodyPr wrap="square">
            <a:spAutoFit/>
          </a:bodyPr>
          <a:lstStyle/>
          <a:p>
            <a:r>
              <a:rPr lang="nb-NO" dirty="0"/>
              <a:t>Når man fotograferer bygninger hender det ofte at man ikke kan finne den ideelle posisjonen når man tar et bilde. Da får man perspektiviske linjer både horisontalt og vertikalt, noe som gir et skjevt og uønsket inntrykk. </a:t>
            </a:r>
            <a:endParaRPr lang="nb-NO" dirty="0" smtClean="0"/>
          </a:p>
          <a:p>
            <a:endParaRPr lang="nb-NO" dirty="0"/>
          </a:p>
          <a:p>
            <a:endParaRPr lang="en-US" dirty="0"/>
          </a:p>
        </p:txBody>
      </p:sp>
      <p:pic>
        <p:nvPicPr>
          <p:cNvPr id="3" name="Picture 2"/>
          <p:cNvPicPr>
            <a:picLocks noChangeAspect="1"/>
          </p:cNvPicPr>
          <p:nvPr/>
        </p:nvPicPr>
        <p:blipFill>
          <a:blip r:embed="rId2"/>
          <a:stretch>
            <a:fillRect/>
          </a:stretch>
        </p:blipFill>
        <p:spPr>
          <a:xfrm>
            <a:off x="107504" y="908720"/>
            <a:ext cx="5207839" cy="2972360"/>
          </a:xfrm>
          <a:prstGeom prst="rect">
            <a:avLst/>
          </a:prstGeom>
        </p:spPr>
      </p:pic>
      <p:pic>
        <p:nvPicPr>
          <p:cNvPr id="4" name="Picture 3"/>
          <p:cNvPicPr>
            <a:picLocks noChangeAspect="1"/>
          </p:cNvPicPr>
          <p:nvPr/>
        </p:nvPicPr>
        <p:blipFill>
          <a:blip r:embed="rId3"/>
          <a:stretch>
            <a:fillRect/>
          </a:stretch>
        </p:blipFill>
        <p:spPr>
          <a:xfrm>
            <a:off x="4273870" y="4077072"/>
            <a:ext cx="4843753" cy="2718354"/>
          </a:xfrm>
          <a:prstGeom prst="rect">
            <a:avLst/>
          </a:prstGeom>
        </p:spPr>
      </p:pic>
    </p:spTree>
    <p:extLst>
      <p:ext uri="{BB962C8B-B14F-4D97-AF65-F5344CB8AC3E}">
        <p14:creationId xmlns:p14="http://schemas.microsoft.com/office/powerpoint/2010/main" val="1896795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44" y="-38288"/>
            <a:ext cx="5591472" cy="1143000"/>
          </a:xfrm>
        </p:spPr>
        <p:txBody>
          <a:bodyPr/>
          <a:lstStyle/>
          <a:p>
            <a:r>
              <a:rPr lang="nb-NO" dirty="0" smtClean="0"/>
              <a:t>Etterbehandling</a:t>
            </a:r>
            <a:endParaRPr lang="en-US" dirty="0"/>
          </a:p>
        </p:txBody>
      </p:sp>
      <p:sp>
        <p:nvSpPr>
          <p:cNvPr id="5" name="Rectangle 4"/>
          <p:cNvSpPr/>
          <p:nvPr/>
        </p:nvSpPr>
        <p:spPr>
          <a:xfrm>
            <a:off x="5652120" y="908720"/>
            <a:ext cx="2592288" cy="1477328"/>
          </a:xfrm>
          <a:prstGeom prst="rect">
            <a:avLst/>
          </a:prstGeom>
        </p:spPr>
        <p:txBody>
          <a:bodyPr wrap="square">
            <a:spAutoFit/>
          </a:bodyPr>
          <a:lstStyle/>
          <a:p>
            <a:r>
              <a:rPr lang="nb-NO" dirty="0" smtClean="0"/>
              <a:t>Arkitektur bilder gir en stor frihet i valg av etterbehandling.</a:t>
            </a:r>
            <a:r>
              <a:rPr lang="nb-NO" dirty="0"/>
              <a:t> </a:t>
            </a:r>
            <a:endParaRPr lang="nb-NO" dirty="0" smtClean="0"/>
          </a:p>
          <a:p>
            <a:endParaRPr lang="nb-NO" dirty="0"/>
          </a:p>
          <a:p>
            <a:endParaRPr lang="en-US" dirty="0"/>
          </a:p>
        </p:txBody>
      </p:sp>
      <p:pic>
        <p:nvPicPr>
          <p:cNvPr id="6" name="Picture 5"/>
          <p:cNvPicPr>
            <a:picLocks noChangeAspect="1"/>
          </p:cNvPicPr>
          <p:nvPr/>
        </p:nvPicPr>
        <p:blipFill>
          <a:blip r:embed="rId2"/>
          <a:stretch>
            <a:fillRect/>
          </a:stretch>
        </p:blipFill>
        <p:spPr>
          <a:xfrm>
            <a:off x="107504" y="764704"/>
            <a:ext cx="3960440" cy="3401916"/>
          </a:xfrm>
          <a:prstGeom prst="rect">
            <a:avLst/>
          </a:prstGeom>
        </p:spPr>
      </p:pic>
      <p:pic>
        <p:nvPicPr>
          <p:cNvPr id="7" name="Picture 6"/>
          <p:cNvPicPr>
            <a:picLocks noChangeAspect="1"/>
          </p:cNvPicPr>
          <p:nvPr/>
        </p:nvPicPr>
        <p:blipFill>
          <a:blip r:embed="rId3"/>
          <a:stretch>
            <a:fillRect/>
          </a:stretch>
        </p:blipFill>
        <p:spPr>
          <a:xfrm>
            <a:off x="4499992" y="2780928"/>
            <a:ext cx="4480134" cy="3818781"/>
          </a:xfrm>
          <a:prstGeom prst="rect">
            <a:avLst/>
          </a:prstGeom>
        </p:spPr>
      </p:pic>
      <p:sp>
        <p:nvSpPr>
          <p:cNvPr id="8" name="Rectangle 7"/>
          <p:cNvSpPr/>
          <p:nvPr/>
        </p:nvSpPr>
        <p:spPr>
          <a:xfrm>
            <a:off x="264096" y="4869160"/>
            <a:ext cx="3456384" cy="1477328"/>
          </a:xfrm>
          <a:prstGeom prst="rect">
            <a:avLst/>
          </a:prstGeom>
        </p:spPr>
        <p:txBody>
          <a:bodyPr wrap="square">
            <a:spAutoFit/>
          </a:bodyPr>
          <a:lstStyle/>
          <a:p>
            <a:r>
              <a:rPr lang="nb-NO" dirty="0"/>
              <a:t>Til høyre er samme opptak som over, </a:t>
            </a:r>
            <a:r>
              <a:rPr lang="nb-NO" dirty="0"/>
              <a:t>men nå er det fremkalt til sort/hvitt og på en måte som gir et ganske annet, og mer dramatisk </a:t>
            </a:r>
            <a:r>
              <a:rPr lang="nb-NO" dirty="0"/>
              <a:t>uttrykk.</a:t>
            </a:r>
            <a:endParaRPr lang="nb-NO" dirty="0"/>
          </a:p>
        </p:txBody>
      </p:sp>
    </p:spTree>
    <p:extLst>
      <p:ext uri="{BB962C8B-B14F-4D97-AF65-F5344CB8AC3E}">
        <p14:creationId xmlns:p14="http://schemas.microsoft.com/office/powerpoint/2010/main" val="260543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400" dirty="0" smtClean="0"/>
              <a:t>… til slutt gjentar jeg den jeg synes er viktigst:</a:t>
            </a:r>
            <a:br>
              <a:rPr lang="nb-NO" sz="2400" dirty="0" smtClean="0"/>
            </a:br>
            <a:r>
              <a:rPr lang="nb-NO" sz="2400" dirty="0" smtClean="0"/>
              <a:t>Benytt sjansen til å gjør et vanlig motiv uvanlig.</a:t>
            </a:r>
            <a:endParaRPr lang="nb-NO" sz="2400" dirty="0"/>
          </a:p>
        </p:txBody>
      </p:sp>
      <p:sp>
        <p:nvSpPr>
          <p:cNvPr id="4" name="TextBox 3"/>
          <p:cNvSpPr txBox="1"/>
          <p:nvPr/>
        </p:nvSpPr>
        <p:spPr>
          <a:xfrm>
            <a:off x="6024845" y="2636912"/>
            <a:ext cx="3096344" cy="1477328"/>
          </a:xfrm>
          <a:prstGeom prst="rect">
            <a:avLst/>
          </a:prstGeom>
          <a:noFill/>
        </p:spPr>
        <p:txBody>
          <a:bodyPr wrap="square" rtlCol="0">
            <a:spAutoFit/>
          </a:bodyPr>
          <a:lstStyle/>
          <a:p>
            <a:endParaRPr lang="nb-NO" dirty="0"/>
          </a:p>
          <a:p>
            <a:endParaRPr lang="nb-NO" dirty="0" smtClean="0"/>
          </a:p>
          <a:p>
            <a:endParaRPr lang="nb-NO" dirty="0"/>
          </a:p>
          <a:p>
            <a:endParaRPr lang="nb-NO" dirty="0"/>
          </a:p>
          <a:p>
            <a:endParaRPr lang="nb-NO" dirty="0"/>
          </a:p>
        </p:txBody>
      </p:sp>
      <p:sp>
        <p:nvSpPr>
          <p:cNvPr id="8" name="TextBox 7"/>
          <p:cNvSpPr txBox="1"/>
          <p:nvPr/>
        </p:nvSpPr>
        <p:spPr>
          <a:xfrm>
            <a:off x="6918030" y="5834708"/>
            <a:ext cx="1309974" cy="646331"/>
          </a:xfrm>
          <a:prstGeom prst="rect">
            <a:avLst/>
          </a:prstGeom>
          <a:noFill/>
        </p:spPr>
        <p:txBody>
          <a:bodyPr wrap="none" rtlCol="0">
            <a:spAutoFit/>
          </a:bodyPr>
          <a:lstStyle/>
          <a:p>
            <a:r>
              <a:rPr lang="nb-NO" dirty="0" smtClean="0"/>
              <a:t>Hilsen Svein</a:t>
            </a:r>
          </a:p>
          <a:p>
            <a:r>
              <a:rPr lang="nb-NO" dirty="0" smtClean="0"/>
              <a:t>Hauknes</a:t>
            </a:r>
            <a:endParaRPr lang="nb-N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060848"/>
            <a:ext cx="6648655" cy="4610842"/>
          </a:xfrm>
          <a:prstGeom prst="rect">
            <a:avLst/>
          </a:prstGeom>
        </p:spPr>
      </p:pic>
    </p:spTree>
    <p:extLst>
      <p:ext uri="{BB962C8B-B14F-4D97-AF65-F5344CB8AC3E}">
        <p14:creationId xmlns:p14="http://schemas.microsoft.com/office/powerpoint/2010/main" val="2159797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Referanser</a:t>
            </a:r>
            <a:endParaRPr lang="en-US" dirty="0"/>
          </a:p>
        </p:txBody>
      </p:sp>
      <p:sp>
        <p:nvSpPr>
          <p:cNvPr id="3" name="Content Placeholder 2"/>
          <p:cNvSpPr>
            <a:spLocks noGrp="1"/>
          </p:cNvSpPr>
          <p:nvPr>
            <p:ph idx="1"/>
          </p:nvPr>
        </p:nvSpPr>
        <p:spPr/>
        <p:txBody>
          <a:bodyPr>
            <a:normAutofit/>
          </a:bodyPr>
          <a:lstStyle/>
          <a:p>
            <a:endParaRPr lang="nb-NO" sz="1400" dirty="0"/>
          </a:p>
          <a:p>
            <a:endParaRPr lang="en-US" sz="1400" dirty="0"/>
          </a:p>
        </p:txBody>
      </p:sp>
      <p:sp>
        <p:nvSpPr>
          <p:cNvPr id="5" name="TextBox 4"/>
          <p:cNvSpPr txBox="1"/>
          <p:nvPr/>
        </p:nvSpPr>
        <p:spPr>
          <a:xfrm>
            <a:off x="323529" y="1700808"/>
            <a:ext cx="8363272" cy="2585323"/>
          </a:xfrm>
          <a:prstGeom prst="rect">
            <a:avLst/>
          </a:prstGeom>
          <a:noFill/>
        </p:spPr>
        <p:txBody>
          <a:bodyPr wrap="square" rtlCol="0">
            <a:spAutoFit/>
          </a:bodyPr>
          <a:lstStyle/>
          <a:p>
            <a:r>
              <a:rPr lang="nb-NO" dirty="0">
                <a:hlinkClick r:id="rId2"/>
              </a:rPr>
              <a:t>http://</a:t>
            </a:r>
            <a:r>
              <a:rPr lang="nb-NO" dirty="0" smtClean="0">
                <a:hlinkClick r:id="rId2"/>
              </a:rPr>
              <a:t>www.falkevik.cc/ny/bilder/pdf/architecture.pdf</a:t>
            </a:r>
            <a:endParaRPr lang="nb-NO" dirty="0" smtClean="0"/>
          </a:p>
          <a:p>
            <a:endParaRPr lang="nb-NO" dirty="0" smtClean="0"/>
          </a:p>
          <a:p>
            <a:r>
              <a:rPr lang="nb-NO" dirty="0">
                <a:hlinkClick r:id="rId3"/>
              </a:rPr>
              <a:t>https://</a:t>
            </a:r>
            <a:r>
              <a:rPr lang="nb-NO" dirty="0" smtClean="0">
                <a:hlinkClick r:id="rId3"/>
              </a:rPr>
              <a:t>white-album.s3.amazonaws.com/files/bonnier-dif-bp_restricted_download_files-arkitektur_difno_132014.pdf</a:t>
            </a:r>
            <a:endParaRPr lang="nb-NO" dirty="0" smtClean="0"/>
          </a:p>
          <a:p>
            <a:endParaRPr lang="nb-NO" dirty="0"/>
          </a:p>
          <a:p>
            <a:r>
              <a:rPr lang="nb-NO" dirty="0">
                <a:hlinkClick r:id="rId4"/>
              </a:rPr>
              <a:t>http://</a:t>
            </a:r>
            <a:r>
              <a:rPr lang="nb-NO" dirty="0" smtClean="0">
                <a:hlinkClick r:id="rId4"/>
              </a:rPr>
              <a:t>www.skrablikk.com/single-post/2015/07/28/Arkitektur</a:t>
            </a:r>
            <a:endParaRPr lang="nb-NO" dirty="0" smtClean="0"/>
          </a:p>
          <a:p>
            <a:endParaRPr lang="nb-NO" dirty="0" smtClean="0"/>
          </a:p>
          <a:p>
            <a:endParaRPr lang="nb-NO" dirty="0" smtClean="0"/>
          </a:p>
          <a:p>
            <a:endParaRPr lang="nb-NO" dirty="0"/>
          </a:p>
        </p:txBody>
      </p:sp>
    </p:spTree>
    <p:extLst>
      <p:ext uri="{BB962C8B-B14F-4D97-AF65-F5344CB8AC3E}">
        <p14:creationId xmlns:p14="http://schemas.microsoft.com/office/powerpoint/2010/main" val="3095429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Linjer, rytme og perspektiv</a:t>
            </a:r>
            <a:endParaRPr lang="nb-NO"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340768"/>
            <a:ext cx="7560840" cy="5043021"/>
          </a:xfrm>
        </p:spPr>
      </p:pic>
    </p:spTree>
    <p:extLst>
      <p:ext uri="{BB962C8B-B14F-4D97-AF65-F5344CB8AC3E}">
        <p14:creationId xmlns:p14="http://schemas.microsoft.com/office/powerpoint/2010/main" val="1851971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2000" dirty="0"/>
              <a:t>..Hvordan ville det geniale bildet til Øyvind vært uten personen i bildet..</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340768"/>
            <a:ext cx="7560840" cy="5043021"/>
          </a:xfrm>
        </p:spPr>
      </p:pic>
    </p:spTree>
    <p:extLst>
      <p:ext uri="{BB962C8B-B14F-4D97-AF65-F5344CB8AC3E}">
        <p14:creationId xmlns:p14="http://schemas.microsoft.com/office/powerpoint/2010/main" val="41270711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89826" y="1190881"/>
            <a:ext cx="8364347" cy="5614764"/>
          </a:xfrm>
          <a:prstGeom prst="rect">
            <a:avLst/>
          </a:prstGeom>
        </p:spPr>
      </p:pic>
      <p:sp>
        <p:nvSpPr>
          <p:cNvPr id="5" name="Content Placeholder 4"/>
          <p:cNvSpPr>
            <a:spLocks noGrp="1"/>
          </p:cNvSpPr>
          <p:nvPr>
            <p:ph idx="1"/>
          </p:nvPr>
        </p:nvSpPr>
        <p:spPr/>
        <p:txBody>
          <a:bodyPr/>
          <a:lstStyle/>
          <a:p>
            <a:endParaRPr lang="nb-NO" dirty="0"/>
          </a:p>
        </p:txBody>
      </p:sp>
    </p:spTree>
    <p:extLst>
      <p:ext uri="{BB962C8B-B14F-4D97-AF65-F5344CB8AC3E}">
        <p14:creationId xmlns:p14="http://schemas.microsoft.com/office/powerpoint/2010/main" val="23276869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t>Linjer, rytme og perspektiv</a:t>
            </a:r>
          </a:p>
        </p:txBody>
      </p:sp>
      <p:sp>
        <p:nvSpPr>
          <p:cNvPr id="7" name="TextBox 6"/>
          <p:cNvSpPr txBox="1"/>
          <p:nvPr/>
        </p:nvSpPr>
        <p:spPr>
          <a:xfrm>
            <a:off x="5220072" y="6342001"/>
            <a:ext cx="1264513" cy="369332"/>
          </a:xfrm>
          <a:prstGeom prst="rect">
            <a:avLst/>
          </a:prstGeom>
          <a:noFill/>
        </p:spPr>
        <p:txBody>
          <a:bodyPr wrap="none" rtlCol="0">
            <a:spAutoFit/>
          </a:bodyPr>
          <a:lstStyle/>
          <a:p>
            <a:r>
              <a:rPr lang="nb-NO" dirty="0" smtClean="0"/>
              <a:t>Foto: Janne</a:t>
            </a:r>
            <a:endParaRPr lang="nb-NO" dirty="0"/>
          </a:p>
        </p:txBody>
      </p:sp>
      <p:sp>
        <p:nvSpPr>
          <p:cNvPr id="8" name="TextBox 7"/>
          <p:cNvSpPr txBox="1"/>
          <p:nvPr/>
        </p:nvSpPr>
        <p:spPr>
          <a:xfrm>
            <a:off x="5387242" y="2348880"/>
            <a:ext cx="3299558" cy="369332"/>
          </a:xfrm>
          <a:prstGeom prst="rect">
            <a:avLst/>
          </a:prstGeom>
          <a:noFill/>
        </p:spPr>
        <p:txBody>
          <a:bodyPr wrap="none" rtlCol="0">
            <a:spAutoFit/>
          </a:bodyPr>
          <a:lstStyle/>
          <a:p>
            <a:r>
              <a:rPr lang="nb-NO" dirty="0" smtClean="0"/>
              <a:t>Flatt er også et valg av perspektiv</a:t>
            </a:r>
            <a:endParaRPr lang="nb-NO"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9632" y="1446129"/>
            <a:ext cx="3510136" cy="5265204"/>
          </a:xfrm>
          <a:prstGeom prst="rect">
            <a:avLst/>
          </a:prstGeom>
        </p:spPr>
      </p:pic>
    </p:spTree>
    <p:extLst>
      <p:ext uri="{BB962C8B-B14F-4D97-AF65-F5344CB8AC3E}">
        <p14:creationId xmlns:p14="http://schemas.microsoft.com/office/powerpoint/2010/main" val="4042363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Det lille som løfter bildet</a:t>
            </a:r>
            <a:endParaRPr lang="nb-NO"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1628800"/>
            <a:ext cx="3294112" cy="4941168"/>
          </a:xfrm>
          <a:prstGeom prst="rect">
            <a:avLst/>
          </a:prstGeom>
        </p:spPr>
      </p:pic>
      <p:sp>
        <p:nvSpPr>
          <p:cNvPr id="7" name="TextBox 6"/>
          <p:cNvSpPr txBox="1"/>
          <p:nvPr/>
        </p:nvSpPr>
        <p:spPr>
          <a:xfrm>
            <a:off x="5148064" y="6206761"/>
            <a:ext cx="1264513" cy="369332"/>
          </a:xfrm>
          <a:prstGeom prst="rect">
            <a:avLst/>
          </a:prstGeom>
          <a:noFill/>
        </p:spPr>
        <p:txBody>
          <a:bodyPr wrap="none" rtlCol="0">
            <a:spAutoFit/>
          </a:bodyPr>
          <a:lstStyle/>
          <a:p>
            <a:r>
              <a:rPr lang="nb-NO" dirty="0" smtClean="0"/>
              <a:t>Foto: Janne</a:t>
            </a:r>
            <a:endParaRPr lang="nb-NO" dirty="0"/>
          </a:p>
        </p:txBody>
      </p:sp>
    </p:spTree>
    <p:extLst>
      <p:ext uri="{BB962C8B-B14F-4D97-AF65-F5344CB8AC3E}">
        <p14:creationId xmlns:p14="http://schemas.microsoft.com/office/powerpoint/2010/main" val="4292783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Lys og timing</a:t>
            </a:r>
            <a:endParaRPr lang="nb-NO" dirty="0"/>
          </a:p>
        </p:txBody>
      </p:sp>
      <p:sp>
        <p:nvSpPr>
          <p:cNvPr id="7" name="TextBox 6"/>
          <p:cNvSpPr txBox="1"/>
          <p:nvPr/>
        </p:nvSpPr>
        <p:spPr>
          <a:xfrm>
            <a:off x="6660232" y="6339426"/>
            <a:ext cx="1216423" cy="369332"/>
          </a:xfrm>
          <a:prstGeom prst="rect">
            <a:avLst/>
          </a:prstGeom>
          <a:noFill/>
        </p:spPr>
        <p:txBody>
          <a:bodyPr wrap="none" rtlCol="0">
            <a:spAutoFit/>
          </a:bodyPr>
          <a:lstStyle/>
          <a:p>
            <a:r>
              <a:rPr lang="nb-NO" dirty="0" smtClean="0"/>
              <a:t>Foto: Svein</a:t>
            </a:r>
            <a:endParaRPr lang="nb-N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556792"/>
            <a:ext cx="5782931" cy="5157192"/>
          </a:xfrm>
          <a:prstGeom prst="rect">
            <a:avLst/>
          </a:prstGeom>
        </p:spPr>
      </p:pic>
      <p:sp>
        <p:nvSpPr>
          <p:cNvPr id="4" name="TextBox 3"/>
          <p:cNvSpPr txBox="1"/>
          <p:nvPr/>
        </p:nvSpPr>
        <p:spPr>
          <a:xfrm>
            <a:off x="6364649" y="2564904"/>
            <a:ext cx="2779351" cy="1200329"/>
          </a:xfrm>
          <a:prstGeom prst="rect">
            <a:avLst/>
          </a:prstGeom>
          <a:noFill/>
        </p:spPr>
        <p:txBody>
          <a:bodyPr wrap="none" rtlCol="0">
            <a:spAutoFit/>
          </a:bodyPr>
          <a:lstStyle/>
          <a:p>
            <a:r>
              <a:rPr lang="nb-NO" dirty="0" smtClean="0"/>
              <a:t>Natt belysning gir</a:t>
            </a:r>
          </a:p>
          <a:p>
            <a:r>
              <a:rPr lang="nb-NO" dirty="0"/>
              <a:t>o</a:t>
            </a:r>
            <a:r>
              <a:rPr lang="nb-NO" dirty="0" smtClean="0"/>
              <a:t>fte spennende muligheter.</a:t>
            </a:r>
          </a:p>
          <a:p>
            <a:endParaRPr lang="nb-NO" dirty="0"/>
          </a:p>
          <a:p>
            <a:endParaRPr lang="nb-NO" dirty="0"/>
          </a:p>
        </p:txBody>
      </p:sp>
    </p:spTree>
    <p:extLst>
      <p:ext uri="{BB962C8B-B14F-4D97-AF65-F5344CB8AC3E}">
        <p14:creationId xmlns:p14="http://schemas.microsoft.com/office/powerpoint/2010/main" val="8671424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t>Teknikk, Blender og lukkertid</a:t>
            </a:r>
            <a:endParaRPr lang="nb-NO" dirty="0"/>
          </a:p>
        </p:txBody>
      </p:sp>
      <p:sp>
        <p:nvSpPr>
          <p:cNvPr id="7" name="TextBox 6"/>
          <p:cNvSpPr txBox="1"/>
          <p:nvPr/>
        </p:nvSpPr>
        <p:spPr>
          <a:xfrm>
            <a:off x="6988270" y="6083968"/>
            <a:ext cx="1216423" cy="369332"/>
          </a:xfrm>
          <a:prstGeom prst="rect">
            <a:avLst/>
          </a:prstGeom>
          <a:noFill/>
        </p:spPr>
        <p:txBody>
          <a:bodyPr wrap="none" rtlCol="0">
            <a:spAutoFit/>
          </a:bodyPr>
          <a:lstStyle/>
          <a:p>
            <a:r>
              <a:rPr lang="nb-NO" dirty="0" smtClean="0"/>
              <a:t>Foto: Svein</a:t>
            </a:r>
            <a:endParaRPr lang="nb-NO" dirty="0"/>
          </a:p>
        </p:txBody>
      </p:sp>
      <p:sp>
        <p:nvSpPr>
          <p:cNvPr id="4" name="TextBox 3"/>
          <p:cNvSpPr txBox="1"/>
          <p:nvPr/>
        </p:nvSpPr>
        <p:spPr>
          <a:xfrm>
            <a:off x="1115616" y="1268760"/>
            <a:ext cx="4869349" cy="1200329"/>
          </a:xfrm>
          <a:prstGeom prst="rect">
            <a:avLst/>
          </a:prstGeom>
          <a:noFill/>
        </p:spPr>
        <p:txBody>
          <a:bodyPr wrap="square" rtlCol="0">
            <a:spAutoFit/>
          </a:bodyPr>
          <a:lstStyle/>
          <a:p>
            <a:r>
              <a:rPr lang="nb-NO" dirty="0" smtClean="0"/>
              <a:t>Liten blender gjør lyspunktene til stjerner.</a:t>
            </a:r>
          </a:p>
          <a:p>
            <a:endParaRPr lang="nb-NO" dirty="0"/>
          </a:p>
          <a:p>
            <a:endParaRPr lang="nb-NO" dirty="0"/>
          </a:p>
          <a:p>
            <a:endParaRPr lang="nb-NO"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15" y="2060848"/>
            <a:ext cx="6590325" cy="4392452"/>
          </a:xfrm>
          <a:prstGeom prst="rect">
            <a:avLst/>
          </a:prstGeom>
        </p:spPr>
      </p:pic>
      <p:sp>
        <p:nvSpPr>
          <p:cNvPr id="6" name="Rectangle 5"/>
          <p:cNvSpPr/>
          <p:nvPr/>
        </p:nvSpPr>
        <p:spPr>
          <a:xfrm>
            <a:off x="6977581" y="3032481"/>
            <a:ext cx="1872208" cy="646331"/>
          </a:xfrm>
          <a:prstGeom prst="rect">
            <a:avLst/>
          </a:prstGeom>
        </p:spPr>
        <p:txBody>
          <a:bodyPr wrap="square">
            <a:spAutoFit/>
          </a:bodyPr>
          <a:lstStyle/>
          <a:p>
            <a:r>
              <a:rPr lang="nb-NO" dirty="0"/>
              <a:t>Lang lukkertid gir </a:t>
            </a:r>
            <a:r>
              <a:rPr lang="nb-NO" dirty="0" smtClean="0"/>
              <a:t>mykt vann</a:t>
            </a:r>
            <a:r>
              <a:rPr lang="nb-NO" dirty="0"/>
              <a:t>.</a:t>
            </a:r>
          </a:p>
        </p:txBody>
      </p:sp>
    </p:spTree>
    <p:extLst>
      <p:ext uri="{BB962C8B-B14F-4D97-AF65-F5344CB8AC3E}">
        <p14:creationId xmlns:p14="http://schemas.microsoft.com/office/powerpoint/2010/main" val="189413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663</TotalTime>
  <Words>391</Words>
  <Application>Microsoft Office PowerPoint</Application>
  <PresentationFormat>On-screen Show (4:3)</PresentationFormat>
  <Paragraphs>92</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Broadway</vt:lpstr>
      <vt:lpstr>Calibri</vt:lpstr>
      <vt:lpstr>Office Theme</vt:lpstr>
      <vt:lpstr>Arkitektur</vt:lpstr>
      <vt:lpstr>Arkitektur</vt:lpstr>
      <vt:lpstr>Linjer, rytme og perspektiv</vt:lpstr>
      <vt:lpstr>..Hvordan ville det geniale bildet til Øyvind vært uten personen i bildet..</vt:lpstr>
      <vt:lpstr>PowerPoint Presentation</vt:lpstr>
      <vt:lpstr>Linjer, rytme og perspektiv</vt:lpstr>
      <vt:lpstr>Det lille som løfter bildet</vt:lpstr>
      <vt:lpstr>Lys og timing</vt:lpstr>
      <vt:lpstr>Teknikk, Blender og lukkertid</vt:lpstr>
      <vt:lpstr>Teknikk, Blender og lukkertid</vt:lpstr>
      <vt:lpstr>Teknikk, Brennvidde og valg av lys</vt:lpstr>
      <vt:lpstr>Teknikk, Brennvidde.</vt:lpstr>
      <vt:lpstr>Teknikk, Brennvidde.</vt:lpstr>
      <vt:lpstr>Teknikk, Lys og skygge</vt:lpstr>
      <vt:lpstr>Vær og stemning</vt:lpstr>
      <vt:lpstr>Vær og stemning</vt:lpstr>
      <vt:lpstr>Tid..</vt:lpstr>
      <vt:lpstr>Tips fra digital-foto.no</vt:lpstr>
      <vt:lpstr>Valg av vinkel</vt:lpstr>
      <vt:lpstr>Vinkel, korrigering</vt:lpstr>
      <vt:lpstr>Etterbehandling</vt:lpstr>
      <vt:lpstr>… til slutt gjentar jeg den jeg synes er viktigst: Benytt sjansen til å gjør et vanlig motiv uvanlig.</vt:lpstr>
      <vt:lpstr>Referanser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05.03.14 Askim Videregående Agenda</dc:title>
  <dc:creator>Svein Hauknes</dc:creator>
  <cp:lastModifiedBy>Svein Hauknes</cp:lastModifiedBy>
  <cp:revision>47</cp:revision>
  <dcterms:created xsi:type="dcterms:W3CDTF">2014-03-05T11:58:34Z</dcterms:created>
  <dcterms:modified xsi:type="dcterms:W3CDTF">2017-09-12T22:21:19Z</dcterms:modified>
</cp:coreProperties>
</file>